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lacial Indifference" panose="020B0604020202020204" charset="0"/>
      <p:regular r:id="rId37"/>
    </p:embeddedFont>
    <p:embeddedFont>
      <p:font typeface="Glacial Indifference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27340-DA12-4B58-8CFE-723E2CDFD0D2}" v="79" dt="2023-01-09T21:14:59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dfinitas.fr/etudes-de-cas/spa/" TargetMode="External"/><Relationship Id="rId4" Type="http://schemas.openxmlformats.org/officeDocument/2006/relationships/hyperlink" Target="https://www.adfinitas.fr/etudes-de-cas/campagne-fin-dannee-pfp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dfinitas.fr/etudes-de-cas/spa/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dfinitas.fr/etudes-de-cas/vaincre-la-mucoviscidose/" TargetMode="External"/><Relationship Id="rId5" Type="http://schemas.openxmlformats.org/officeDocument/2006/relationships/hyperlink" Target="https://www.adfinitas.fr/etudes-de-cas/spa/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adfinitas.fr/etudes-de-cas/vaincre-la-mucoviscidos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dfinitas.fr/etudes-de-cas/spa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www.adfinitas.fr/etudes-de-cas/vaincre-la-mucoviscidos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hyperlink" Target="https://www.adfinitas.fr/etudes-de-cas/vaincre-la-mucoviscidos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www.adfinitas.fr/etudes-de-cas/spa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adfinitas.fr/etudes-de-cas/vaincre-la-mucoviscidose/" TargetMode="External"/><Relationship Id="rId4" Type="http://schemas.openxmlformats.org/officeDocument/2006/relationships/hyperlink" Target="https://www.adfinitas.fr/etudes-de-cas/sp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85875" y="-1285875"/>
            <a:ext cx="4049400" cy="40494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04191" y="-860540"/>
            <a:ext cx="1889240" cy="18892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682787" y="6493335"/>
            <a:ext cx="2764965" cy="276496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091" y="7455303"/>
            <a:ext cx="4049400" cy="4049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19588" y="4768707"/>
            <a:ext cx="9447432" cy="134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1"/>
              </a:lnSpc>
            </a:pPr>
            <a:r>
              <a:rPr lang="en-US" sz="9923">
                <a:solidFill>
                  <a:srgbClr val="C94539"/>
                </a:solidFill>
                <a:latin typeface="Glacial Indifference Bold"/>
              </a:rPr>
              <a:t>ORAL DE STAGE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6580" y="6154023"/>
            <a:ext cx="5763763" cy="33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2480" spc="372">
                <a:solidFill>
                  <a:srgbClr val="FFFFFF"/>
                </a:solidFill>
                <a:latin typeface="Glacial Indifference"/>
              </a:rPr>
              <a:t>PAR LÉA POLLET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8825" y="9399039"/>
            <a:ext cx="3898101" cy="18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3"/>
              </a:lnSpc>
            </a:pPr>
            <a:r>
              <a:rPr lang="en-US" sz="1323" spc="198">
                <a:solidFill>
                  <a:srgbClr val="C94539"/>
                </a:solidFill>
                <a:latin typeface="Glacial Indifference"/>
              </a:rPr>
              <a:t>Promo 2026 {EPITECH}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767020" y="-2712965"/>
            <a:ext cx="8663031" cy="8663031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62" r="-24962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77002" y="7691304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26962" y="8517096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535877" y="-119146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82358" y="858624"/>
            <a:ext cx="2716151" cy="271615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799296"/>
            <a:ext cx="8952074" cy="971227"/>
            <a:chOff x="0" y="0"/>
            <a:chExt cx="11936099" cy="1294969"/>
          </a:xfrm>
        </p:grpSpPr>
        <p:sp>
          <p:nvSpPr>
            <p:cNvPr id="9" name="TextBox 9"/>
            <p:cNvSpPr txBox="1"/>
            <p:nvPr/>
          </p:nvSpPr>
          <p:spPr>
            <a:xfrm>
              <a:off x="1552350" y="98593"/>
              <a:ext cx="10383749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CONTEXTE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332618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57847" y="2769075"/>
            <a:ext cx="13372306" cy="48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524">
                <a:solidFill>
                  <a:srgbClr val="FFFFFF"/>
                </a:solidFill>
                <a:latin typeface="Glacial Indifference Bold"/>
              </a:rPr>
              <a:t>COMMENT ADFINITAS RÉUSSIT-ELLE À RÉPONDRE À SES ENJEUX 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9455" y="3983783"/>
            <a:ext cx="8209091" cy="351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SENSIBILISER LE GRAND PUBLIC</a:t>
            </a:r>
            <a:endParaRPr lang="fr-FR" sz="3150"/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  <a:hlinkClick r:id="rId4" tooltip="https://www.adfinitas.fr/etudes-de-cas/campagne-fin-dannee-pfp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PRÉPARER L’INSTALLATION D’UNE NOUVELLE IDENTITÉ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  <a:hlinkClick r:id="rId5" tooltip="https://www.adfinitas.fr/etudes-de-cas/spa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PROSPECTION EFFICACE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COLLECTER</a:t>
            </a:r>
            <a:r>
              <a:rPr lang="en-US" sz="3150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SUR LES RÉSEAUX SOCIAUX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04191" y="-860540"/>
            <a:ext cx="2937729" cy="2937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85875" y="-1285875"/>
            <a:ext cx="4049400" cy="40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98481" y="5670486"/>
            <a:ext cx="4049400" cy="404940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6818" y="8337403"/>
            <a:ext cx="2764965" cy="276496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494424" y="4470501"/>
            <a:ext cx="15764876" cy="119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80"/>
              </a:lnSpc>
            </a:pPr>
            <a:r>
              <a:rPr lang="en-US" sz="8815">
                <a:solidFill>
                  <a:srgbClr val="C94539"/>
                </a:solidFill>
                <a:latin typeface="Glacial Indifference Bold"/>
              </a:rPr>
              <a:t>02</a:t>
            </a:r>
            <a:r>
              <a:rPr lang="en-US" sz="8815">
                <a:solidFill>
                  <a:srgbClr val="FFFFFF"/>
                </a:solidFill>
                <a:latin typeface="Glacial Indifference Bold"/>
              </a:rPr>
              <a:t> LE STAGE &amp; LES PROJETS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77002" y="7691304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26962" y="8517096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535877" y="-119146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82358" y="85862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12873" y="2553652"/>
            <a:ext cx="5179696" cy="517969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799296"/>
            <a:ext cx="10792206" cy="971227"/>
            <a:chOff x="0" y="0"/>
            <a:chExt cx="1438960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1871442" y="98593"/>
              <a:ext cx="12518166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60654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557381"/>
            <a:ext cx="8209091" cy="321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6"/>
              </a:lnSpc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PLUSIEURS ENCADRANTS :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MAXIME CROQUET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ARNAUD MASSELIN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  <a:hlinkClick r:id="rId5" tooltip="https://www.adfinitas.fr/etudes-de-cas/spa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CHEFS DE PROJETS (1 À 2 PAR PROJET)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01056" y="2024528"/>
            <a:ext cx="6237944" cy="62379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25686" y="3754584"/>
            <a:ext cx="6818314" cy="277783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96279" y="543087"/>
            <a:ext cx="10836546" cy="971227"/>
            <a:chOff x="0" y="0"/>
            <a:chExt cx="14448728" cy="1294969"/>
          </a:xfrm>
        </p:grpSpPr>
        <p:sp>
          <p:nvSpPr>
            <p:cNvPr id="11" name="TextBox 11"/>
            <p:cNvSpPr txBox="1"/>
            <p:nvPr/>
          </p:nvSpPr>
          <p:spPr>
            <a:xfrm>
              <a:off x="1879131" y="98593"/>
              <a:ext cx="12569598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161314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77002" y="7691304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26962" y="8517096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535877" y="-119146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82358" y="85862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36853" y="2145799"/>
            <a:ext cx="5545505" cy="554550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799296"/>
            <a:ext cx="10792206" cy="971227"/>
            <a:chOff x="0" y="0"/>
            <a:chExt cx="1438960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1871442" y="98593"/>
              <a:ext cx="12518166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60654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64525" y="2521918"/>
            <a:ext cx="9672328" cy="468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6"/>
              </a:lnSpc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POSTE : DÉVELOPPEUSE </a:t>
            </a:r>
            <a:r>
              <a:rPr lang="en-US" sz="3150" u="sng" dirty="0">
                <a:solidFill>
                  <a:srgbClr val="FFFFFF"/>
                </a:solidFill>
                <a:latin typeface="Glacial Indifference Bold"/>
              </a:rPr>
              <a:t>FRONT-END</a:t>
            </a: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 AU PÔLE DÉVELOPPEMENT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>
              <a:lnSpc>
                <a:spcPts val="3766"/>
              </a:lnSpc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PLUSIEURS TYPE DE PROJETS :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MAIL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LANDING PAGE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PRÉ-HOME &amp; ENCART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53477" y="3007530"/>
            <a:ext cx="2791857" cy="27918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786467" y="3007530"/>
            <a:ext cx="2791857" cy="2791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26886" y="5143500"/>
            <a:ext cx="12845039" cy="53225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553304" y="6122727"/>
            <a:ext cx="3258184" cy="336407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3" name="TextBox 13"/>
            <p:cNvSpPr txBox="1"/>
            <p:nvPr/>
          </p:nvSpPr>
          <p:spPr>
            <a:xfrm>
              <a:off x="2055413" y="98593"/>
              <a:ext cx="13748755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3372466"/>
            <a:ext cx="8209091" cy="385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188" lvl="1" indent="-344594">
              <a:lnSpc>
                <a:spcPts val="3766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ATTRIBUTION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DISTRIBUTION DE LA MAQUETTE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STOCKAGE DES FICHIERS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RETOURS ET CHANGEMENTS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FINALISATION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683" y="1571463"/>
            <a:ext cx="3510227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UN PROJET TYPE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40786" y="2314346"/>
            <a:ext cx="6618514" cy="661851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2055413" y="98593"/>
              <a:ext cx="13748755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28603" y="2808759"/>
            <a:ext cx="9016748" cy="491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6"/>
              </a:lnSpc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BEAUCOUP D'AVANTAGES :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PRODUCTION TRÈS TÔT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BEAUCOUP DE LANGAGES &amp; FRAMEWORK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EXPÉRIMENTER L’IMMERSION EN ENTREPRISE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ENTRAIDE &amp; COHÉSION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TÉLÉTRAVAIL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r="10309"/>
          <a:stretch>
            <a:fillRect/>
          </a:stretch>
        </p:blipFill>
        <p:spPr>
          <a:xfrm>
            <a:off x="10012017" y="2924293"/>
            <a:ext cx="7396330" cy="443841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2055413" y="98593"/>
              <a:ext cx="13748755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461365"/>
            <a:ext cx="8209091" cy="575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10%</a:t>
            </a:r>
            <a:endParaRPr lang="fr-FR" sz="3150" dirty="0"/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PAGE ISOLÉE D'UN SITE INTERNET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LIEN EXTERNE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  <a:hlinkClick r:id="rId5" tooltip="https://www.adfinitas.fr/etudes-de-cas/spa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EXPÉRIMENTER L’IMMERSION POUR DÉCUPLER L’ACQUISITION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  <a:hlinkClick r:id="rId6" tooltip="https://www.adfinitas.fr/etudes-de-cas/vaincre-la-mucoviscidose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RÉALISER UN ACHAT OU DE RECUEILLIR LES COORDONNÉES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DEVENIR CLIENT OU PROSPECT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3799" y="1520912"/>
            <a:ext cx="3287051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LANDING PAGE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81047" y="3650242"/>
            <a:ext cx="3036487" cy="29942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328063" y="3736964"/>
            <a:ext cx="2342515" cy="28207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1" name="TextBox 11"/>
            <p:cNvSpPr txBox="1"/>
            <p:nvPr/>
          </p:nvSpPr>
          <p:spPr>
            <a:xfrm>
              <a:off x="2055413" y="98593"/>
              <a:ext cx="13748755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8603" y="2808759"/>
            <a:ext cx="8209091" cy="478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PAGE ISOLÉE D'UN SITE INTERNET</a:t>
            </a:r>
            <a:endParaRPr lang="fr-FR" sz="3150" dirty="0"/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LIEN EXTERNE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  <a:hlinkClick r:id="rId6" tooltip="https://www.adfinitas.fr/etudes-de-cas/spa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EXPÉRIMENTER L’IMMERSION POUR DÉCUPLER L’ACQUISITION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  <a:hlinkClick r:id="rId7" tooltip="https://www.adfinitas.fr/etudes-de-cas/vaincre-la-mucoviscidose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RÉALISER UN ACHAT OU DE RECUEILLIR LES COORDONNÉES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DEVENIR CLIENT OU PROSPECT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3799" y="1520912"/>
            <a:ext cx="3287051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LANDING PAGE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79016" y="-1282880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66444" y="2080496"/>
            <a:ext cx="4944318" cy="698755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2055413" y="98593"/>
              <a:ext cx="13748755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557381"/>
            <a:ext cx="8952985" cy="317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188" lvl="1" indent="-344594">
              <a:lnSpc>
                <a:spcPts val="3766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60%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766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RESPONSIVE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DARK MODE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ADAPTATION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71463"/>
            <a:ext cx="1116674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MAIL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04191" y="-860540"/>
            <a:ext cx="2937729" cy="2937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85875" y="-1285875"/>
            <a:ext cx="4049400" cy="40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98481" y="5670486"/>
            <a:ext cx="4049400" cy="404940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6818" y="8337403"/>
            <a:ext cx="2764965" cy="276496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161836" y="4470501"/>
            <a:ext cx="5964328" cy="119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80"/>
              </a:lnSpc>
            </a:pPr>
            <a:r>
              <a:rPr lang="en-US" sz="8815">
                <a:solidFill>
                  <a:srgbClr val="FFFFFF"/>
                </a:solidFill>
                <a:latin typeface="Glacial Indifference Bold"/>
              </a:rPr>
              <a:t>SOMMAIRE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97668" y="3465527"/>
            <a:ext cx="8260789" cy="335594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2055413" y="98593"/>
              <a:ext cx="13748755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828843"/>
            <a:ext cx="9069066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MAILJET</a:t>
            </a:r>
            <a:endParaRPr lang="fr-FR" sz="3150"/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RÉDUIRE LA DIFFICULTÉ DE DÉVELOPPEMENT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FFFFFF"/>
                </a:solidFill>
                <a:latin typeface="Glacial Indifference Bold"/>
              </a:rPr>
              <a:t>43 % DES MAILS REÇUS SONT LUS SUR SMARTPHONE (LITMUS EN 2018)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3799" y="1520912"/>
            <a:ext cx="3287051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LANDING PAGE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79016" y="-1282880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55436" y="2566301"/>
            <a:ext cx="6487567" cy="296806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2055413" y="98593"/>
              <a:ext cx="13748755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472571"/>
            <a:ext cx="8952985" cy="334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6"/>
              </a:lnSpc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LES BOITES MAILS LES PLUS UTILISÉES :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766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APPLE : 58,0%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766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Gmail : 28,1%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766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Outlook : 4,2%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571463"/>
            <a:ext cx="1116674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MAIL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55436" y="5908159"/>
            <a:ext cx="7003864" cy="261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6"/>
              </a:lnSpc>
            </a:pPr>
            <a:r>
              <a:rPr lang="en-US" sz="2497">
                <a:solidFill>
                  <a:srgbClr val="000000"/>
                </a:solidFill>
                <a:latin typeface="Glacial Indifference Bold"/>
              </a:rPr>
              <a:t>PETITES INFORMATIONS</a:t>
            </a:r>
          </a:p>
          <a:p>
            <a:pPr>
              <a:lnSpc>
                <a:spcPts val="2946"/>
              </a:lnSpc>
            </a:pPr>
            <a:endParaRPr lang="en-US" sz="2497">
              <a:solidFill>
                <a:srgbClr val="000000"/>
              </a:solidFill>
              <a:latin typeface="Glacial Indifference Bold"/>
            </a:endParaRPr>
          </a:p>
          <a:p>
            <a:pPr marL="539148" lvl="1" indent="-269574">
              <a:lnSpc>
                <a:spcPts val="2946"/>
              </a:lnSpc>
              <a:buFont typeface="Arial"/>
              <a:buChar char="•"/>
            </a:pPr>
            <a:r>
              <a:rPr lang="en-US" sz="2497">
                <a:solidFill>
                  <a:srgbClr val="000000"/>
                </a:solidFill>
                <a:latin typeface="Glacial Indifference Bold"/>
              </a:rPr>
              <a:t>2009 </a:t>
            </a:r>
          </a:p>
          <a:p>
            <a:pPr>
              <a:lnSpc>
                <a:spcPts val="2946"/>
              </a:lnSpc>
            </a:pPr>
            <a:endParaRPr lang="en-US" sz="2497">
              <a:solidFill>
                <a:srgbClr val="000000"/>
              </a:solidFill>
              <a:latin typeface="Glacial Indifference Bold"/>
            </a:endParaRPr>
          </a:p>
          <a:p>
            <a:pPr marL="539148" lvl="1" indent="-269574">
              <a:lnSpc>
                <a:spcPts val="2946"/>
              </a:lnSpc>
              <a:buFont typeface="Arial"/>
              <a:buChar char="•"/>
            </a:pPr>
            <a:r>
              <a:rPr lang="en-US" sz="2497">
                <a:solidFill>
                  <a:srgbClr val="000000"/>
                </a:solidFill>
                <a:latin typeface="Glacial Indifference Bold"/>
              </a:rPr>
              <a:t>5 000 DÉVELOPPEURS</a:t>
            </a:r>
          </a:p>
          <a:p>
            <a:pPr>
              <a:lnSpc>
                <a:spcPts val="2946"/>
              </a:lnSpc>
            </a:pPr>
            <a:endParaRPr lang="en-US" sz="2497">
              <a:solidFill>
                <a:srgbClr val="000000"/>
              </a:solidFill>
              <a:latin typeface="Glacial Indifference Bold"/>
            </a:endParaRPr>
          </a:p>
          <a:p>
            <a:pPr marL="539148" lvl="1" indent="-269574">
              <a:lnSpc>
                <a:spcPts val="2946"/>
              </a:lnSpc>
              <a:buFont typeface="Arial"/>
              <a:buChar char="•"/>
            </a:pPr>
            <a:r>
              <a:rPr lang="en-US" sz="2497">
                <a:solidFill>
                  <a:srgbClr val="000000"/>
                </a:solidFill>
                <a:latin typeface="Glacial Indifference Bold"/>
              </a:rPr>
              <a:t>TOUTES LES MESSAGERIES 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67760" y="2834877"/>
            <a:ext cx="5120606" cy="512060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2055413" y="98593"/>
              <a:ext cx="13748755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828843"/>
            <a:ext cx="9069066" cy="221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188" lvl="1" indent="-344594">
              <a:lnSpc>
                <a:spcPts val="3766"/>
              </a:lnSpc>
              <a:buFont typeface="Arial"/>
              <a:buChar char="•"/>
            </a:pPr>
            <a:r>
              <a:rPr lang="en-US" sz="3192">
                <a:solidFill>
                  <a:srgbClr val="FFFFFF"/>
                </a:solidFill>
                <a:latin typeface="Glacial Indifference Bold"/>
              </a:rPr>
              <a:t>RENDU EN HTML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FFFFFF"/>
                </a:solidFill>
                <a:latin typeface="Glacial Indifference Bold"/>
              </a:rPr>
              <a:t>BEAUCOUP DE RETOUR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FFFFFF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FFFFFF"/>
                </a:solidFill>
                <a:latin typeface="Glacial Indifference Bold"/>
              </a:rPr>
              <a:t>DÉVELOPPER EN AVANCE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3799" y="1520912"/>
            <a:ext cx="3287051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LANDING PAGE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9" name="TextBox 9"/>
            <p:cNvSpPr txBox="1"/>
            <p:nvPr/>
          </p:nvSpPr>
          <p:spPr>
            <a:xfrm>
              <a:off x="2055413" y="98593"/>
              <a:ext cx="13748755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461365"/>
            <a:ext cx="8209091" cy="575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30%</a:t>
            </a:r>
            <a:endParaRPr lang="fr-FR" sz="3150" dirty="0"/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DÉSIGNE UN IMPRIMÉ PUBLICITAIRE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PEU INTRUSIF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SOUS RECTANGLE GÉNÉRALEMENT PLACÉE EN HAUT OU EN BAS DU CONTENU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  <a:hlinkClick r:id="rId4" tooltip="https://www.adfinitas.fr/etudes-de-cas/vaincre-la-mucoviscidose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S’AFFICHE AVANT DE LAISSER L’INTERNAUTE CONSULTER LE CONTENU SOLLICITÉ.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7124" y="1523707"/>
            <a:ext cx="4569751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PRÉ-HOME &amp; ENCART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12254" r="12989"/>
          <a:stretch>
            <a:fillRect/>
          </a:stretch>
        </p:blipFill>
        <p:spPr>
          <a:xfrm>
            <a:off x="10151450" y="3006428"/>
            <a:ext cx="7107850" cy="45395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9" name="TextBox 9"/>
            <p:cNvSpPr txBox="1"/>
            <p:nvPr/>
          </p:nvSpPr>
          <p:spPr>
            <a:xfrm>
              <a:off x="2055413" y="98593"/>
              <a:ext cx="13748755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578367"/>
            <a:ext cx="9119828" cy="518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0"/>
              </a:lnSpc>
            </a:pPr>
            <a:r>
              <a:rPr lang="en-US" sz="3700" dirty="0">
                <a:solidFill>
                  <a:srgbClr val="FFFFFF"/>
                </a:solidFill>
                <a:latin typeface="Glacial Indifference Bold"/>
              </a:rPr>
              <a:t>BEAUCOUP DE CONTRAINTES :</a:t>
            </a:r>
          </a:p>
          <a:p>
            <a:pPr>
              <a:lnSpc>
                <a:spcPts val="4380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370" lvl="1" indent="-400685">
              <a:lnSpc>
                <a:spcPts val="4380"/>
              </a:lnSpc>
              <a:buFont typeface="Arial"/>
              <a:buChar char="•"/>
            </a:pPr>
            <a:r>
              <a:rPr lang="en-US" sz="3700" dirty="0">
                <a:solidFill>
                  <a:srgbClr val="FFFFFF"/>
                </a:solidFill>
                <a:latin typeface="Glacial Indifference Bold"/>
              </a:rPr>
              <a:t>SYSTÈME DE COOKIES</a:t>
            </a:r>
          </a:p>
          <a:p>
            <a:pPr>
              <a:lnSpc>
                <a:spcPts val="4380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370" lvl="1" indent="-400685">
              <a:lnSpc>
                <a:spcPts val="3823"/>
              </a:lnSpc>
              <a:buFont typeface="Arial"/>
              <a:buChar char="•"/>
            </a:pPr>
            <a:r>
              <a:rPr lang="en-US" sz="3700" dirty="0">
                <a:solidFill>
                  <a:srgbClr val="FFFFFF"/>
                </a:solidFill>
                <a:latin typeface="Glacial Indifference Bold"/>
              </a:rPr>
              <a:t>FILTRE</a:t>
            </a:r>
          </a:p>
          <a:p>
            <a:pPr>
              <a:lnSpc>
                <a:spcPts val="3823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370" lvl="1" indent="-400685">
              <a:lnSpc>
                <a:spcPts val="3823"/>
              </a:lnSpc>
              <a:buFont typeface="Arial"/>
              <a:buChar char="•"/>
            </a:pPr>
            <a:r>
              <a:rPr lang="en-US" sz="3700" dirty="0">
                <a:solidFill>
                  <a:srgbClr val="FFFFFF"/>
                </a:solidFill>
                <a:latin typeface="Glacial Indifference Bold"/>
              </a:rPr>
              <a:t>SUIVRE LE MOUVEMENT ET RESTER AU MILIEU</a:t>
            </a:r>
          </a:p>
          <a:p>
            <a:pPr>
              <a:lnSpc>
                <a:spcPts val="3823"/>
              </a:lnSpc>
            </a:pPr>
            <a:endParaRPr lang="en-US" sz="3711">
              <a:solidFill>
                <a:srgbClr val="FFFFFF"/>
              </a:solidFill>
              <a:latin typeface="Glacial Indifference Bold"/>
              <a:hlinkClick r:id="rId4" tooltip="https://www.adfinitas.fr/etudes-de-cas/vaincre-la-mucoviscidose/"/>
            </a:endParaRPr>
          </a:p>
          <a:p>
            <a:pPr marL="801370" lvl="1" indent="-400685">
              <a:lnSpc>
                <a:spcPts val="3823"/>
              </a:lnSpc>
              <a:buFont typeface="Arial"/>
              <a:buChar char="•"/>
            </a:pPr>
            <a:r>
              <a:rPr lang="en-US" sz="3700" dirty="0">
                <a:solidFill>
                  <a:srgbClr val="FFFFFF"/>
                </a:solidFill>
                <a:latin typeface="Glacial Indifference Bold"/>
              </a:rPr>
              <a:t>FERMETURE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3799" y="1520912"/>
            <a:ext cx="3287051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LANDING PAGE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47582" y="4169905"/>
            <a:ext cx="2390031" cy="235676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90426" y="4238164"/>
            <a:ext cx="1843803" cy="22202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9" name="TextBox 9"/>
            <p:cNvSpPr txBox="1"/>
            <p:nvPr/>
          </p:nvSpPr>
          <p:spPr>
            <a:xfrm>
              <a:off x="2055413" y="98593"/>
              <a:ext cx="13748755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34909" y="2579787"/>
            <a:ext cx="8209091" cy="497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2016</a:t>
            </a:r>
            <a:endParaRPr lang="fr-FR" sz="3150" dirty="0"/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FRAMEWORK FRONT-END GRATUIT ET OPEN-SOURCE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PRISE EN MAIN ÉTANT ASSEZ SIMPLE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  <a:hlinkClick r:id="rId4" tooltip="https://www.adfinitas.fr/etudes-de-cas/spa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INTERPRÉTABLE PAR LA PLUPART DES NAVIGATEURS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ANIMATIONS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871283" y="3004514"/>
            <a:ext cx="3552641" cy="42779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9" name="TextBox 9"/>
            <p:cNvSpPr txBox="1"/>
            <p:nvPr/>
          </p:nvSpPr>
          <p:spPr>
            <a:xfrm>
              <a:off x="2055413" y="98593"/>
              <a:ext cx="13748755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578367"/>
            <a:ext cx="9119828" cy="542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420" lvl="1" indent="-400710">
              <a:lnSpc>
                <a:spcPts val="4380"/>
              </a:lnSpc>
              <a:buFont typeface="Arial"/>
              <a:buChar char="•"/>
            </a:pPr>
            <a:r>
              <a:rPr lang="en-US" sz="3711">
                <a:solidFill>
                  <a:srgbClr val="FFFFFF"/>
                </a:solidFill>
                <a:latin typeface="Glacial Indifference Bold"/>
              </a:rPr>
              <a:t>FRAMEWORK CSS</a:t>
            </a:r>
          </a:p>
          <a:p>
            <a:pPr>
              <a:lnSpc>
                <a:spcPts val="4380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420" lvl="1" indent="-400710">
              <a:lnSpc>
                <a:spcPts val="3823"/>
              </a:lnSpc>
              <a:buFont typeface="Arial"/>
              <a:buChar char="•"/>
            </a:pPr>
            <a:r>
              <a:rPr lang="en-US" sz="3711">
                <a:solidFill>
                  <a:srgbClr val="FFFFFF"/>
                </a:solidFill>
                <a:latin typeface="Glacial Indifference Bold"/>
              </a:rPr>
              <a:t>SUPPRIMER LES MODIFICATIONS VIA LE FICHIER CSS</a:t>
            </a:r>
          </a:p>
          <a:p>
            <a:pPr>
              <a:lnSpc>
                <a:spcPts val="3823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420" lvl="1" indent="-400710">
              <a:lnSpc>
                <a:spcPts val="3823"/>
              </a:lnSpc>
              <a:buFont typeface="Arial"/>
              <a:buChar char="•"/>
            </a:pPr>
            <a:r>
              <a:rPr lang="en-US" sz="3711">
                <a:solidFill>
                  <a:srgbClr val="FFFFFF"/>
                </a:solidFill>
                <a:latin typeface="Glacial Indifference Bold"/>
              </a:rPr>
              <a:t>TOUT INCLURE DANS LE FICHIER HTML</a:t>
            </a:r>
          </a:p>
          <a:p>
            <a:pPr>
              <a:lnSpc>
                <a:spcPts val="3823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420" lvl="1" indent="-400710">
              <a:lnSpc>
                <a:spcPts val="3823"/>
              </a:lnSpc>
              <a:buFont typeface="Arial"/>
              <a:buChar char="•"/>
            </a:pPr>
            <a:r>
              <a:rPr lang="en-US" sz="3711">
                <a:solidFill>
                  <a:srgbClr val="FFFFFF"/>
                </a:solidFill>
                <a:latin typeface="Glacial Indifference Bold"/>
              </a:rPr>
              <a:t>SIMPLIFIER L'UTILISATION DU CSS</a:t>
            </a:r>
          </a:p>
          <a:p>
            <a:pPr>
              <a:lnSpc>
                <a:spcPts val="3823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420" lvl="1" indent="-400710">
              <a:lnSpc>
                <a:spcPts val="3823"/>
              </a:lnSpc>
              <a:buFont typeface="Arial"/>
              <a:buChar char="•"/>
            </a:pPr>
            <a:r>
              <a:rPr lang="en-US" sz="3711">
                <a:solidFill>
                  <a:srgbClr val="FFFFFF"/>
                </a:solidFill>
                <a:latin typeface="Glacial Indifference Bold"/>
              </a:rPr>
              <a:t>PERSONNALISATION &amp; FACILITÉ D'APPRENTISSAGE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3799" y="1520912"/>
            <a:ext cx="3287051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LANDING PAGE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35527" y="3246837"/>
            <a:ext cx="3846869" cy="37933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9" name="TextBox 9"/>
            <p:cNvSpPr txBox="1"/>
            <p:nvPr/>
          </p:nvSpPr>
          <p:spPr>
            <a:xfrm>
              <a:off x="2055413" y="98593"/>
              <a:ext cx="13748755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356851"/>
            <a:ext cx="8209091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LA GESTION DU TEMPS</a:t>
            </a:r>
            <a:endParaRPr lang="fr-FR" sz="3150" dirty="0"/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LA COMMUNICATION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PEU INTRUSIF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LA CAPACITÉ À CHERCHER L'INFORMATION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LE TRAVAIL EN ÉQUIPE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571463"/>
            <a:ext cx="2755900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SOFT SKILLS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47414" y="3216558"/>
            <a:ext cx="6811886" cy="45412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04191" y="-860540"/>
            <a:ext cx="2937729" cy="2937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85875" y="-1285875"/>
            <a:ext cx="4049400" cy="40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98481" y="5670486"/>
            <a:ext cx="4049400" cy="404940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6818" y="8337403"/>
            <a:ext cx="2764965" cy="276496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54935" y="4470501"/>
            <a:ext cx="8778130" cy="119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80"/>
              </a:lnSpc>
            </a:pPr>
            <a:r>
              <a:rPr lang="en-US" sz="8815">
                <a:solidFill>
                  <a:srgbClr val="C94539"/>
                </a:solidFill>
                <a:latin typeface="Glacial Indifference Bold"/>
              </a:rPr>
              <a:t>03</a:t>
            </a:r>
            <a:r>
              <a:rPr lang="en-US" sz="8815">
                <a:solidFill>
                  <a:srgbClr val="FFFFFF"/>
                </a:solidFill>
                <a:latin typeface="Glacial Indifference Bold"/>
              </a:rPr>
              <a:t> CONCLUSION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01008" y="1028700"/>
            <a:ext cx="7607339" cy="760733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2055413" y="98593"/>
              <a:ext cx="13748755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CONCLUSION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03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2495" y="3246250"/>
            <a:ext cx="8209091" cy="317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6"/>
              </a:lnSpc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DIFFICULTÉS :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766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TRANSPORTS EN COMMUMS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APPRENTISSAGE UN PEU COURT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PROJETS PEU ÉQUILIBRÉS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85875" y="-1285875"/>
            <a:ext cx="4049400" cy="40494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04191" y="-860540"/>
            <a:ext cx="1889240" cy="18892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682787" y="6493335"/>
            <a:ext cx="2764965" cy="276496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091" y="7455303"/>
            <a:ext cx="4049400" cy="4049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8825" y="3498753"/>
            <a:ext cx="11088031" cy="516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3"/>
              </a:lnSpc>
            </a:pPr>
            <a:r>
              <a:rPr lang="en-US" sz="5624">
                <a:solidFill>
                  <a:srgbClr val="C94539"/>
                </a:solidFill>
                <a:latin typeface="Glacial Indifference Bold"/>
              </a:rPr>
              <a:t>00 </a:t>
            </a:r>
            <a:r>
              <a:rPr lang="en-US" sz="5624">
                <a:solidFill>
                  <a:srgbClr val="FFFFFF"/>
                </a:solidFill>
                <a:latin typeface="Glacial Indifference Bold"/>
              </a:rPr>
              <a:t>REMERCIEMENT</a:t>
            </a:r>
          </a:p>
          <a:p>
            <a:pPr>
              <a:lnSpc>
                <a:spcPts val="5793"/>
              </a:lnSpc>
            </a:pPr>
            <a:endParaRPr lang="en-US" sz="5624">
              <a:solidFill>
                <a:srgbClr val="FFFFFF"/>
              </a:solidFill>
              <a:latin typeface="Glacial Indifference Bold"/>
            </a:endParaRPr>
          </a:p>
          <a:p>
            <a:pPr>
              <a:lnSpc>
                <a:spcPts val="5793"/>
              </a:lnSpc>
            </a:pPr>
            <a:r>
              <a:rPr lang="en-US" sz="5624">
                <a:solidFill>
                  <a:srgbClr val="C94539"/>
                </a:solidFill>
                <a:latin typeface="Glacial Indifference Bold"/>
              </a:rPr>
              <a:t>01 </a:t>
            </a:r>
            <a:r>
              <a:rPr lang="en-US" sz="5624">
                <a:solidFill>
                  <a:srgbClr val="FFFFFF"/>
                </a:solidFill>
                <a:latin typeface="Glacial Indifference Bold"/>
              </a:rPr>
              <a:t>LE CONTEXTE</a:t>
            </a:r>
          </a:p>
          <a:p>
            <a:pPr>
              <a:lnSpc>
                <a:spcPts val="5793"/>
              </a:lnSpc>
            </a:pPr>
            <a:endParaRPr lang="en-US" sz="5624">
              <a:solidFill>
                <a:srgbClr val="FFFFFF"/>
              </a:solidFill>
              <a:latin typeface="Glacial Indifference Bold"/>
            </a:endParaRPr>
          </a:p>
          <a:p>
            <a:pPr>
              <a:lnSpc>
                <a:spcPts val="5793"/>
              </a:lnSpc>
            </a:pPr>
            <a:r>
              <a:rPr lang="en-US" sz="5624">
                <a:solidFill>
                  <a:srgbClr val="C94539"/>
                </a:solidFill>
                <a:latin typeface="Glacial Indifference Bold"/>
              </a:rPr>
              <a:t>02 </a:t>
            </a:r>
            <a:r>
              <a:rPr lang="en-US" sz="5624">
                <a:solidFill>
                  <a:srgbClr val="FFFFFF"/>
                </a:solidFill>
                <a:latin typeface="Glacial Indifference Bold"/>
              </a:rPr>
              <a:t>LE STAGE &amp; LES PROJETS</a:t>
            </a:r>
          </a:p>
          <a:p>
            <a:pPr>
              <a:lnSpc>
                <a:spcPts val="5793"/>
              </a:lnSpc>
            </a:pPr>
            <a:endParaRPr lang="en-US" sz="5624">
              <a:solidFill>
                <a:srgbClr val="FFFFFF"/>
              </a:solidFill>
              <a:latin typeface="Glacial Indifference Bold"/>
            </a:endParaRPr>
          </a:p>
          <a:p>
            <a:pPr>
              <a:lnSpc>
                <a:spcPts val="5793"/>
              </a:lnSpc>
            </a:pPr>
            <a:r>
              <a:rPr lang="en-US" sz="5624">
                <a:solidFill>
                  <a:srgbClr val="C94539"/>
                </a:solidFill>
                <a:latin typeface="Glacial Indifference Bold"/>
              </a:rPr>
              <a:t>03 </a:t>
            </a:r>
            <a:r>
              <a:rPr lang="en-US" sz="5624">
                <a:solidFill>
                  <a:srgbClr val="FFFFFF"/>
                </a:solidFill>
                <a:latin typeface="Glacial Indifference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8825" y="9399039"/>
            <a:ext cx="3898101" cy="18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3"/>
              </a:lnSpc>
            </a:pPr>
            <a:r>
              <a:rPr lang="en-US" sz="1323" spc="198">
                <a:solidFill>
                  <a:srgbClr val="C94539"/>
                </a:solidFill>
                <a:latin typeface="Glacial Indifference"/>
              </a:rPr>
              <a:t>Promo 2026 {EPITECH}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767020" y="-2712965"/>
            <a:ext cx="8663031" cy="866303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62" r="-24962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03041" y="2834877"/>
            <a:ext cx="5450045" cy="545004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96279" y="543087"/>
            <a:ext cx="11853126" cy="971227"/>
            <a:chOff x="0" y="0"/>
            <a:chExt cx="15804168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2055413" y="98593"/>
              <a:ext cx="13748755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STAGE &amp; LES PROJETS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764473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387557"/>
            <a:ext cx="9119828" cy="35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420" lvl="1" indent="-400710">
              <a:lnSpc>
                <a:spcPts val="4380"/>
              </a:lnSpc>
              <a:buFont typeface="Arial"/>
              <a:buChar char="•"/>
            </a:pPr>
            <a:r>
              <a:rPr lang="en-US" sz="3711">
                <a:solidFill>
                  <a:srgbClr val="FFFFFF"/>
                </a:solidFill>
                <a:latin typeface="Glacial Indifference Bold"/>
              </a:rPr>
              <a:t>MONTÉE EN COMPÉTENCE</a:t>
            </a:r>
          </a:p>
          <a:p>
            <a:pPr>
              <a:lnSpc>
                <a:spcPts val="4380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420" lvl="1" indent="-400710">
              <a:lnSpc>
                <a:spcPts val="3823"/>
              </a:lnSpc>
              <a:buFont typeface="Arial"/>
              <a:buChar char="•"/>
            </a:pPr>
            <a:r>
              <a:rPr lang="en-US" sz="3711">
                <a:solidFill>
                  <a:srgbClr val="FFFFFF"/>
                </a:solidFill>
                <a:latin typeface="Glacial Indifference Bold"/>
              </a:rPr>
              <a:t>TRAVAIL EN ÉQUIPE</a:t>
            </a:r>
          </a:p>
          <a:p>
            <a:pPr>
              <a:lnSpc>
                <a:spcPts val="3823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420" lvl="1" indent="-400710">
              <a:lnSpc>
                <a:spcPts val="3823"/>
              </a:lnSpc>
              <a:buFont typeface="Arial"/>
              <a:buChar char="•"/>
            </a:pPr>
            <a:r>
              <a:rPr lang="en-US" sz="3711">
                <a:solidFill>
                  <a:srgbClr val="FFFFFF"/>
                </a:solidFill>
                <a:latin typeface="Glacial Indifference Bold"/>
              </a:rPr>
              <a:t>MILIEU PROFESSIONNEL</a:t>
            </a:r>
          </a:p>
          <a:p>
            <a:pPr>
              <a:lnSpc>
                <a:spcPts val="3823"/>
              </a:lnSpc>
            </a:pPr>
            <a:endParaRPr lang="en-US" sz="3711">
              <a:solidFill>
                <a:srgbClr val="FFFFFF"/>
              </a:solidFill>
              <a:latin typeface="Glacial Indifference Bold"/>
            </a:endParaRPr>
          </a:p>
          <a:p>
            <a:pPr marL="801420" lvl="1" indent="-400710">
              <a:lnSpc>
                <a:spcPts val="3823"/>
              </a:lnSpc>
              <a:buFont typeface="Arial"/>
              <a:buChar char="•"/>
            </a:pPr>
            <a:r>
              <a:rPr lang="en-US" sz="3711">
                <a:solidFill>
                  <a:srgbClr val="FFFFFF"/>
                </a:solidFill>
                <a:latin typeface="Glacial Indifference Bold"/>
              </a:rPr>
              <a:t>PROJET D'AVENIR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3799" y="1520912"/>
            <a:ext cx="3287051" cy="50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724">
                <a:solidFill>
                  <a:srgbClr val="000000"/>
                </a:solidFill>
                <a:latin typeface="Glacial Indifference Bold"/>
              </a:rPr>
              <a:t>LANDING PAGE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85875" y="-1285875"/>
            <a:ext cx="4049400" cy="40494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04191" y="-860540"/>
            <a:ext cx="1889240" cy="188924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682787" y="6493335"/>
            <a:ext cx="2764965" cy="276496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8091" y="7455303"/>
            <a:ext cx="4049400" cy="4049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19588" y="4768707"/>
            <a:ext cx="9447432" cy="135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1"/>
              </a:lnSpc>
            </a:pPr>
            <a:r>
              <a:rPr lang="en-US" sz="9923">
                <a:solidFill>
                  <a:srgbClr val="C94539"/>
                </a:solidFill>
                <a:latin typeface="Glacial Indifference Bold"/>
              </a:rPr>
              <a:t>MERCI 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6580" y="6154023"/>
            <a:ext cx="5763763" cy="33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2480" spc="372">
                <a:solidFill>
                  <a:srgbClr val="FFFFFF"/>
                </a:solidFill>
                <a:latin typeface="Glacial Indifference"/>
              </a:rPr>
              <a:t>DE VOTRE ATTENTION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8825" y="9399039"/>
            <a:ext cx="3898101" cy="18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3"/>
              </a:lnSpc>
            </a:pPr>
            <a:r>
              <a:rPr lang="en-US" sz="1323" spc="198">
                <a:solidFill>
                  <a:srgbClr val="C94539"/>
                </a:solidFill>
                <a:latin typeface="Glacial Indifference"/>
              </a:rPr>
              <a:t>Promo 2026 {EPITECH}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767020" y="-2712965"/>
            <a:ext cx="8663031" cy="8663031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62" r="-24962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04191" y="-860540"/>
            <a:ext cx="2937729" cy="2937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85875" y="-1285875"/>
            <a:ext cx="4049400" cy="40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98481" y="5670486"/>
            <a:ext cx="4049400" cy="404940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6818" y="8337403"/>
            <a:ext cx="2764965" cy="276496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276717" y="4470501"/>
            <a:ext cx="9734566" cy="119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80"/>
              </a:lnSpc>
            </a:pPr>
            <a:r>
              <a:rPr lang="en-US" sz="8815">
                <a:solidFill>
                  <a:srgbClr val="C94539"/>
                </a:solidFill>
                <a:latin typeface="Glacial Indifference Bold"/>
              </a:rPr>
              <a:t>00</a:t>
            </a:r>
            <a:r>
              <a:rPr lang="en-US" sz="8815">
                <a:solidFill>
                  <a:srgbClr val="FFFFFF"/>
                </a:solidFill>
                <a:latin typeface="Glacial Indifference Bold"/>
              </a:rPr>
              <a:t> REMERCIEMENT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77002" y="7691304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26962" y="8517096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535877" y="-119146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82358" y="85862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2903997"/>
            <a:ext cx="4479006" cy="447900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699283"/>
            <a:ext cx="8952074" cy="1068732"/>
            <a:chOff x="0" y="-133351"/>
            <a:chExt cx="11936099" cy="1424976"/>
          </a:xfrm>
        </p:grpSpPr>
        <p:sp>
          <p:nvSpPr>
            <p:cNvPr id="10" name="TextBox 10"/>
            <p:cNvSpPr txBox="1"/>
            <p:nvPr/>
          </p:nvSpPr>
          <p:spPr>
            <a:xfrm>
              <a:off x="1552350" y="98593"/>
              <a:ext cx="10383749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REMERCIEMENT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1"/>
              <a:ext cx="1332617" cy="1412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50" dirty="0">
                  <a:solidFill>
                    <a:srgbClr val="C94539"/>
                  </a:solidFill>
                  <a:latin typeface="Glacial Indifference Bold"/>
                </a:rPr>
                <a:t>00</a:t>
              </a:r>
              <a:endParaRPr lang="en-US" sz="6387" dirty="0">
                <a:solidFill>
                  <a:srgbClr val="C94539"/>
                </a:solidFill>
                <a:latin typeface="Glacial Indifference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28603" y="2856384"/>
            <a:ext cx="7787812" cy="452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PÉDAGOGIE D'EPITECH LILLE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MAXIME CROQUET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L'ÉQUIPE D'ADFINITAS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ARNAUD MASSELIN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AMIS ET FAMILLE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9188" lvl="1" indent="-344594">
              <a:lnSpc>
                <a:spcPts val="3287"/>
              </a:lnSpc>
              <a:buFont typeface="Arial"/>
              <a:buChar char="•"/>
            </a:pPr>
            <a:r>
              <a:rPr lang="en-US" sz="3192">
                <a:solidFill>
                  <a:srgbClr val="000000"/>
                </a:solidFill>
                <a:latin typeface="Glacial Indifference Bold"/>
              </a:rPr>
              <a:t>SCORSINI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04191" y="-860540"/>
            <a:ext cx="2937729" cy="2937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85875" y="-1285875"/>
            <a:ext cx="4049400" cy="40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98481" y="5670486"/>
            <a:ext cx="4049400" cy="404940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876818" y="8337403"/>
            <a:ext cx="2764965" cy="276496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276717" y="4470501"/>
            <a:ext cx="9734566" cy="119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80"/>
              </a:lnSpc>
            </a:pPr>
            <a:r>
              <a:rPr lang="en-US" sz="8815">
                <a:solidFill>
                  <a:srgbClr val="C94539"/>
                </a:solidFill>
                <a:latin typeface="Glacial Indifference Bold"/>
              </a:rPr>
              <a:t>01</a:t>
            </a:r>
            <a:r>
              <a:rPr lang="en-US" sz="8815">
                <a:solidFill>
                  <a:srgbClr val="FFFFFF"/>
                </a:solidFill>
                <a:latin typeface="Glacial Indifference Bold"/>
              </a:rPr>
              <a:t> LE CONTEXTE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402447" y="775781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279" y="852247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95806" y="4045453"/>
            <a:ext cx="6553020" cy="20751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71930" y="2834877"/>
            <a:ext cx="4496275" cy="449627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96279" y="543087"/>
            <a:ext cx="8952074" cy="971227"/>
            <a:chOff x="0" y="0"/>
            <a:chExt cx="11936099" cy="1294969"/>
          </a:xfrm>
        </p:grpSpPr>
        <p:sp>
          <p:nvSpPr>
            <p:cNvPr id="11" name="TextBox 11"/>
            <p:cNvSpPr txBox="1"/>
            <p:nvPr/>
          </p:nvSpPr>
          <p:spPr>
            <a:xfrm>
              <a:off x="1552350" y="98593"/>
              <a:ext cx="10383749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CONTEXTE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1332618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77002" y="7691304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26962" y="8517096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535877" y="-1191465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82358" y="858624"/>
            <a:ext cx="2716151" cy="2716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26962" y="2016023"/>
            <a:ext cx="6254953" cy="625495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799296"/>
            <a:ext cx="8952074" cy="971227"/>
            <a:chOff x="0" y="0"/>
            <a:chExt cx="11936099" cy="1294969"/>
          </a:xfrm>
        </p:grpSpPr>
        <p:sp>
          <p:nvSpPr>
            <p:cNvPr id="10" name="TextBox 10"/>
            <p:cNvSpPr txBox="1"/>
            <p:nvPr/>
          </p:nvSpPr>
          <p:spPr>
            <a:xfrm>
              <a:off x="1552350" y="98593"/>
              <a:ext cx="10383749" cy="1193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FFFFFF"/>
                  </a:solidFill>
                  <a:latin typeface="Glacial Indifference Bold"/>
                </a:rPr>
                <a:t>LE CONTEXTE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332618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01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659428" y="2711460"/>
            <a:ext cx="4864080" cy="4864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82396" y="-1376332"/>
            <a:ext cx="4211208" cy="42112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8063" y="-511442"/>
            <a:ext cx="3080284" cy="30802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870038" y="8055372"/>
            <a:ext cx="3713383" cy="37133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C94539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8688" y="8820032"/>
            <a:ext cx="2716151" cy="271615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96279" y="543087"/>
            <a:ext cx="8952074" cy="971227"/>
            <a:chOff x="0" y="0"/>
            <a:chExt cx="11936099" cy="1294969"/>
          </a:xfrm>
        </p:grpSpPr>
        <p:sp>
          <p:nvSpPr>
            <p:cNvPr id="9" name="TextBox 9"/>
            <p:cNvSpPr txBox="1"/>
            <p:nvPr/>
          </p:nvSpPr>
          <p:spPr>
            <a:xfrm>
              <a:off x="1552350" y="98593"/>
              <a:ext cx="10383749" cy="1193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3"/>
                </a:lnSpc>
              </a:pPr>
              <a:r>
                <a:rPr lang="en-US" sz="6392">
                  <a:solidFill>
                    <a:srgbClr val="000000"/>
                  </a:solidFill>
                  <a:latin typeface="Glacial Indifference Bold"/>
                </a:rPr>
                <a:t>LE CONTEXTE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332618" cy="1428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42"/>
                </a:lnSpc>
              </a:pPr>
              <a:r>
                <a:rPr lang="en-US" sz="6387">
                  <a:solidFill>
                    <a:srgbClr val="C94539"/>
                  </a:solidFill>
                  <a:latin typeface="Glacial Indifference Bold"/>
                </a:rPr>
                <a:t>01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8603" y="2057193"/>
            <a:ext cx="8209091" cy="63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6"/>
              </a:lnSpc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LES ENJEUX :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766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AMPLIFIER L’EXPÉRIENCE DE MARQUE EN ALLIANT CRÉATIVITÉ, MÉDIA ET MARKETING</a:t>
            </a:r>
          </a:p>
          <a:p>
            <a:pPr>
              <a:lnSpc>
                <a:spcPts val="3766"/>
              </a:lnSpc>
            </a:pPr>
            <a:endParaRPr lang="en-US" sz="3192">
              <a:solidFill>
                <a:srgbClr val="000000"/>
              </a:solidFill>
              <a:latin typeface="Glacial Indifference Bold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COLLECTER SUR LES RÉSEAUX SOCIAUX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  <a:hlinkClick r:id="rId4" tooltip="https://www.adfinitas.fr/etudes-de-cas/spa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EXPÉRIMENTER L’IMMERSION POUR DÉCUPLER L’ACQUISITION</a:t>
            </a:r>
          </a:p>
          <a:p>
            <a:pPr>
              <a:lnSpc>
                <a:spcPts val="3287"/>
              </a:lnSpc>
            </a:pPr>
            <a:endParaRPr lang="en-US" sz="3192">
              <a:solidFill>
                <a:srgbClr val="000000"/>
              </a:solidFill>
              <a:latin typeface="Glacial Indifference Bold"/>
              <a:hlinkClick r:id="rId5" tooltip="https://www.adfinitas.fr/etudes-de-cas/vaincre-la-mucoviscidose/"/>
            </a:endParaRPr>
          </a:p>
          <a:p>
            <a:pPr marL="688975" lvl="1" indent="-344170">
              <a:lnSpc>
                <a:spcPts val="3287"/>
              </a:lnSpc>
              <a:buFont typeface="Arial"/>
              <a:buChar char="•"/>
            </a:pP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CONSTRUIRE UNE STRATÉGIE DE COLLECTE PERFORMANTE EN CONTEXTE</a:t>
            </a:r>
            <a:r>
              <a:rPr lang="en-US" sz="315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50" dirty="0">
                <a:solidFill>
                  <a:srgbClr val="000000"/>
                </a:solidFill>
                <a:latin typeface="Glacial Indifference Bold"/>
              </a:rPr>
              <a:t>DE LA COVID-19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37693" y="1931788"/>
            <a:ext cx="6423423" cy="64234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31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2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de Stage</dc:title>
  <cp:revision>18</cp:revision>
  <dcterms:created xsi:type="dcterms:W3CDTF">2006-08-16T00:00:00Z</dcterms:created>
  <dcterms:modified xsi:type="dcterms:W3CDTF">2023-01-09T21:15:16Z</dcterms:modified>
  <dc:identifier>DAFXJyhX1RM</dc:identifier>
</cp:coreProperties>
</file>